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06" r:id="rId3"/>
    <p:sldId id="260" r:id="rId4"/>
    <p:sldId id="262" r:id="rId5"/>
    <p:sldId id="310" r:id="rId6"/>
    <p:sldId id="263" r:id="rId7"/>
    <p:sldId id="272" r:id="rId8"/>
    <p:sldId id="283" r:id="rId9"/>
    <p:sldId id="268" r:id="rId10"/>
    <p:sldId id="281" r:id="rId11"/>
    <p:sldId id="278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3830" userDrawn="1">
          <p15:clr>
            <a:srgbClr val="A4A3A4"/>
          </p15:clr>
        </p15:guide>
        <p15:guide id="3" pos="960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7073" userDrawn="1">
          <p15:clr>
            <a:srgbClr val="A4A3A4"/>
          </p15:clr>
        </p15:guide>
        <p15:guide id="7" orient="horz" pos="1027" userDrawn="1">
          <p15:clr>
            <a:srgbClr val="A4A3A4"/>
          </p15:clr>
        </p15:guide>
        <p15:guide id="8" orient="horz" pos="1248" userDrawn="1">
          <p15:clr>
            <a:srgbClr val="A4A3A4"/>
          </p15:clr>
        </p15:guide>
        <p15:guide id="9" pos="6700" userDrawn="1">
          <p15:clr>
            <a:srgbClr val="A4A3A4"/>
          </p15:clr>
        </p15:guide>
        <p15:guide id="10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94" y="306"/>
      </p:cViewPr>
      <p:guideLst>
        <p:guide orient="horz" pos="2150"/>
        <p:guide pos="3830"/>
        <p:guide pos="960"/>
        <p:guide pos="7296"/>
        <p:guide pos="600"/>
        <p:guide pos="7073"/>
        <p:guide orient="horz" pos="1027"/>
        <p:guide orient="horz" pos="1248"/>
        <p:guide pos="6700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17.jpeg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4.jpe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50.xml"/><Relationship Id="rId17" Type="http://schemas.openxmlformats.org/officeDocument/2006/relationships/tags" Target="../tags/tag49.xml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1016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9275" y="1981200"/>
            <a:ext cx="85534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s-E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</a:t>
            </a:r>
            <a:r>
              <a:rPr lang="en-US" alt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á</a:t>
            </a:r>
            <a:r>
              <a:rPr lang="en-US" altLang="es-E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ctica – Aplicaci</a:t>
            </a:r>
            <a:r>
              <a:rPr lang="en-US" alt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ó</a:t>
            </a:r>
            <a:r>
              <a:rPr lang="en-US" altLang="es-E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 de Delivery Innovadora</a:t>
            </a:r>
            <a:endParaRPr lang="en-US" altLang="es-ES" sz="40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9125" y="4109375"/>
            <a:ext cx="5479049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Presentado por: Unicdevs</a:t>
            </a:r>
            <a:endParaRPr lang="es-CO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775" y="3375660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3159125" y="4544350"/>
            <a:ext cx="5479049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CO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Conformado por: Juan sebastian molina</a:t>
            </a:r>
            <a:endParaRPr lang="es-CO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es-CO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s-ES" altLang="es-CO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                          humberto nicolas fajardo</a:t>
            </a:r>
            <a:endParaRPr lang="es-ES" altLang="es-CO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es-ES" altLang="es-CO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                           johan sebastian cundumi</a:t>
            </a:r>
            <a:endParaRPr lang="es-CO" altLang="en-US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es-ES" altLang="es-CO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                           </a:t>
            </a:r>
            <a:endParaRPr lang="es-ES" altLang="es-CO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4022725" cy="706755"/>
            <a:chOff x="952500" y="669848"/>
            <a:chExt cx="4022725" cy="706755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40227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alt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Factor</a:t>
              </a:r>
              <a:r>
                <a:rPr lang="en-US" sz="4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s-CO" altLang="en-US" sz="400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Innovador</a:t>
              </a:r>
              <a:endPara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35825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>
            <p:custDataLst>
              <p:tags r:id="rId2"/>
            </p:custDataLst>
          </p:nvPr>
        </p:nvGrpSpPr>
        <p:grpSpPr>
          <a:xfrm>
            <a:off x="7006366" y="1940560"/>
            <a:ext cx="2509333" cy="3329168"/>
            <a:chOff x="5690380" y="2144971"/>
            <a:chExt cx="2396952" cy="3267801"/>
          </a:xfrm>
        </p:grpSpPr>
        <p:sp>
          <p:nvSpPr>
            <p:cNvPr id="11" name="TextBox 10"/>
            <p:cNvSpPr txBox="1"/>
            <p:nvPr>
              <p:custDataLst>
                <p:tags r:id="rId3"/>
              </p:custDataLst>
            </p:nvPr>
          </p:nvSpPr>
          <p:spPr>
            <a:xfrm>
              <a:off x="5690594" y="2144971"/>
              <a:ext cx="2396738" cy="1056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s-E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Modo ecol</a:t>
              </a:r>
              <a:r>
                <a:rPr lang="en-US" altLang="en-U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ó</a:t>
              </a:r>
              <a:r>
                <a:rPr lang="en-US" altLang="es-E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gico: Filtro de restaurantes sostenibles y entregas con transporte no contaminante.</a:t>
              </a:r>
              <a:endParaRPr lang="en-US" altLang="es-E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>
              <p:custDataLst>
                <p:tags r:id="rId4"/>
              </p:custDataLst>
            </p:nvPr>
          </p:nvSpPr>
          <p:spPr>
            <a:xfrm>
              <a:off x="5690380" y="4115072"/>
              <a:ext cx="2396738" cy="129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s-E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Sistema de puntos verdes: Los usuarios ganan puntos por pedidos eco y los canjean por descuentos.</a:t>
              </a:r>
              <a:endParaRPr lang="en-US" altLang="es-E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20899"/>
          <a:stretch>
            <a:fillRect/>
          </a:stretch>
        </p:blipFill>
        <p:spPr>
          <a:xfrm>
            <a:off x="1524000" y="2247900"/>
            <a:ext cx="3654425" cy="3924300"/>
          </a:xfrm>
        </p:spPr>
      </p:pic>
      <p:sp>
        <p:nvSpPr>
          <p:cNvPr id="15" name="Oval 14"/>
          <p:cNvSpPr/>
          <p:nvPr>
            <p:custDataLst>
              <p:tags r:id="rId6"/>
            </p:custDataLst>
          </p:nvPr>
        </p:nvSpPr>
        <p:spPr>
          <a:xfrm>
            <a:off x="6079226" y="2131641"/>
            <a:ext cx="510363" cy="510363"/>
          </a:xfrm>
          <a:prstGeom prst="ellipse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Oval 14"/>
          <p:cNvSpPr/>
          <p:nvPr>
            <p:custDataLst>
              <p:tags r:id="rId7"/>
            </p:custDataLst>
          </p:nvPr>
        </p:nvSpPr>
        <p:spPr>
          <a:xfrm>
            <a:off x="6079861" y="4464631"/>
            <a:ext cx="510363" cy="510363"/>
          </a:xfrm>
          <a:prstGeom prst="ellipse">
            <a:avLst/>
          </a:prstGeom>
          <a:noFill/>
          <a:ln w="31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ES" altLang="es-CO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s-ES" altLang="es-CO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528" y="2628149"/>
            <a:ext cx="1932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alt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Gracias</a:t>
            </a:r>
            <a:endParaRPr lang="es-CO" altLang="en-US" sz="40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7390" y="3502800"/>
            <a:ext cx="8172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Reporter:</a:t>
            </a:r>
            <a:endParaRPr lang="zh-CN" altLang="en-US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1326" y="3906298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183736" y="616683"/>
            <a:ext cx="2837180" cy="991172"/>
            <a:chOff x="952500" y="669848"/>
            <a:chExt cx="283718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83718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Descripcion</a:t>
              </a:r>
              <a:endParaRPr lang="es-CO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25933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Nombre Propuesto: FoodLink+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83736" y="3079898"/>
            <a:ext cx="5055764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FoodLink+ es una aplicaci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 de delivery de comida que conecta a usuarios, restaurantes y repartidores. Su innovaci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 radica en</a:t>
            </a:r>
            <a:r>
              <a:rPr lang="es-E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sugerir platos seg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ú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 preferencias alimenticias, historial de pedidos y estado de 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nimo del usuario, adem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 de incluir un modo ecol</a:t>
            </a:r>
            <a:r>
              <a:rPr lang="en-US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gico que prioriza restaurantes sostenibles y entregas en transporte no contaminante.</a:t>
            </a:r>
            <a:endParaRPr lang="en-US" altLang="es-ES" sz="16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504536" y="2155288"/>
            <a:ext cx="25698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CO" altLang="en-US" sz="40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FoodLink+</a:t>
            </a:r>
            <a:endParaRPr lang="es-CO" altLang="en-US" sz="400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57323"/>
            <a:ext cx="5266690" cy="804336"/>
            <a:chOff x="952500" y="710488"/>
            <a:chExt cx="5266690" cy="804336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710488"/>
              <a:ext cx="526669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Requisitos funcionales</a:t>
              </a:r>
              <a:endParaRPr lang="es-CO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25425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39889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5"/>
          <p:cNvGrpSpPr/>
          <p:nvPr>
            <p:custDataLst>
              <p:tags r:id="rId2"/>
            </p:custDataLst>
          </p:nvPr>
        </p:nvGrpSpPr>
        <p:grpSpPr>
          <a:xfrm>
            <a:off x="1983740" y="3754120"/>
            <a:ext cx="8115935" cy="1692910"/>
            <a:chOff x="1524000" y="2396756"/>
            <a:chExt cx="9168388" cy="2567208"/>
          </a:xfrm>
        </p:grpSpPr>
        <p:sp>
          <p:nvSpPr>
            <p:cNvPr id="25" name="Oval 3"/>
            <p:cNvSpPr/>
            <p:nvPr>
              <p:custDataLst>
                <p:tags r:id="rId3"/>
              </p:custDataLst>
            </p:nvPr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s-CO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5</a:t>
              </a:r>
              <a:endParaRPr lang="es-CO" altLang="en-US" sz="3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7"/>
            <p:cNvSpPr/>
            <p:nvPr>
              <p:custDataLst>
                <p:tags r:id="rId4"/>
              </p:custDataLst>
            </p:nvPr>
          </p:nvSpPr>
          <p:spPr>
            <a:xfrm>
              <a:off x="2482077" y="2498028"/>
              <a:ext cx="3613922" cy="6981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El sistema enviar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el pedido al restaurante en tiempo real.</a:t>
              </a:r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Oval 10"/>
            <p:cNvSpPr/>
            <p:nvPr>
              <p:custDataLst>
                <p:tags r:id="rId5"/>
              </p:custDataLst>
            </p:nvPr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s-CO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6</a:t>
              </a:r>
              <a:endParaRPr lang="es-CO" altLang="en-US" sz="3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Rectangle 11"/>
            <p:cNvSpPr/>
            <p:nvPr>
              <p:custDataLst>
                <p:tags r:id="rId6"/>
              </p:custDataLst>
            </p:nvPr>
          </p:nvSpPr>
          <p:spPr>
            <a:xfrm>
              <a:off x="7054077" y="2492817"/>
              <a:ext cx="3613922" cy="6981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repartidor recibir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la solicitud y podr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aceptarla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Oval 12"/>
            <p:cNvSpPr/>
            <p:nvPr>
              <p:custDataLst>
                <p:tags r:id="rId7"/>
              </p:custDataLst>
            </p:nvPr>
          </p:nvSpPr>
          <p:spPr>
            <a:xfrm>
              <a:off x="1524000" y="4078209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s-CO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7</a:t>
              </a:r>
              <a:endParaRPr lang="es-CO" altLang="en-US" sz="3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13"/>
            <p:cNvSpPr/>
            <p:nvPr>
              <p:custDataLst>
                <p:tags r:id="rId8"/>
              </p:custDataLst>
            </p:nvPr>
          </p:nvSpPr>
          <p:spPr>
            <a:xfrm>
              <a:off x="2441906" y="4190565"/>
              <a:ext cx="3613922" cy="6981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usuario podr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rastrear el pedido en mapa en tiempo real.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Oval 14"/>
            <p:cNvSpPr/>
            <p:nvPr>
              <p:custDataLst>
                <p:tags r:id="rId9"/>
              </p:custDataLst>
            </p:nvPr>
          </p:nvSpPr>
          <p:spPr>
            <a:xfrm>
              <a:off x="6095999" y="408500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s-CO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8</a:t>
              </a:r>
              <a:endParaRPr lang="es-CO" altLang="en-US" sz="3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15"/>
            <p:cNvSpPr/>
            <p:nvPr>
              <p:custDataLst>
                <p:tags r:id="rId10"/>
              </p:custDataLst>
            </p:nvPr>
          </p:nvSpPr>
          <p:spPr>
            <a:xfrm>
              <a:off x="7078466" y="4189972"/>
              <a:ext cx="3613922" cy="69813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sistema permitir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calificar restaurante y repartidor.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5"/>
          <p:cNvGrpSpPr/>
          <p:nvPr>
            <p:custDataLst>
              <p:tags r:id="rId11"/>
            </p:custDataLst>
          </p:nvPr>
        </p:nvGrpSpPr>
        <p:grpSpPr>
          <a:xfrm>
            <a:off x="1983740" y="1570355"/>
            <a:ext cx="8094345" cy="1778607"/>
            <a:chOff x="1524000" y="2396756"/>
            <a:chExt cx="9143999" cy="2649614"/>
          </a:xfrm>
        </p:grpSpPr>
        <p:sp>
          <p:nvSpPr>
            <p:cNvPr id="34" name="Oval 3"/>
            <p:cNvSpPr/>
            <p:nvPr>
              <p:custDataLst>
                <p:tags r:id="rId12"/>
              </p:custDataLst>
            </p:nvPr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altLang="en-US" sz="3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s-CO" alt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3"/>
              </p:custDataLst>
            </p:nvPr>
          </p:nvSpPr>
          <p:spPr>
            <a:xfrm>
              <a:off x="2470599" y="2500799"/>
              <a:ext cx="3613922" cy="68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usuario podr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registrarse e iniciar sesi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ó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n con correo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10"/>
            <p:cNvSpPr/>
            <p:nvPr>
              <p:custDataLst>
                <p:tags r:id="rId14"/>
              </p:custDataLst>
            </p:nvPr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11"/>
            <p:cNvSpPr/>
            <p:nvPr>
              <p:custDataLst>
                <p:tags r:id="rId15"/>
              </p:custDataLst>
            </p:nvPr>
          </p:nvSpPr>
          <p:spPr>
            <a:xfrm>
              <a:off x="7054077" y="2501130"/>
              <a:ext cx="3613922" cy="68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usuario podr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buscar restaurantes por ubicaci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ó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n, tipo de comida y precio.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Oval 12"/>
            <p:cNvSpPr/>
            <p:nvPr>
              <p:custDataLst>
                <p:tags r:id="rId16"/>
              </p:custDataLst>
            </p:nvPr>
          </p:nvSpPr>
          <p:spPr>
            <a:xfrm>
              <a:off x="1524000" y="4078209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 13"/>
            <p:cNvSpPr/>
            <p:nvPr>
              <p:custDataLst>
                <p:tags r:id="rId17"/>
              </p:custDataLst>
            </p:nvPr>
          </p:nvSpPr>
          <p:spPr>
            <a:xfrm>
              <a:off x="2469882" y="4085267"/>
              <a:ext cx="3613922" cy="961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El sistema mostrar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men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ú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s con fotos, precios y descripciones.</a:t>
              </a:r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ntium doloremque laudantium,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Oval 14"/>
            <p:cNvSpPr/>
            <p:nvPr>
              <p:custDataLst>
                <p:tags r:id="rId18"/>
              </p:custDataLst>
            </p:nvPr>
          </p:nvSpPr>
          <p:spPr>
            <a:xfrm>
              <a:off x="6095999" y="408500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15"/>
            <p:cNvSpPr/>
            <p:nvPr>
              <p:custDataLst>
                <p:tags r:id="rId19"/>
              </p:custDataLst>
            </p:nvPr>
          </p:nvSpPr>
          <p:spPr>
            <a:xfrm>
              <a:off x="7054076" y="4189972"/>
              <a:ext cx="3613922" cy="685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usuario podr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agregar productos al carrito y realizar el pago.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3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6414770" y="0"/>
            <a:ext cx="5776913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grpSp>
        <p:nvGrpSpPr>
          <p:cNvPr id="10" name="Group 9"/>
          <p:cNvGrpSpPr/>
          <p:nvPr/>
        </p:nvGrpSpPr>
        <p:grpSpPr>
          <a:xfrm>
            <a:off x="952500" y="657323"/>
            <a:ext cx="6169660" cy="804336"/>
            <a:chOff x="952500" y="710488"/>
            <a:chExt cx="6169660" cy="804336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710488"/>
              <a:ext cx="616966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Requisitos NO funcionales</a:t>
              </a:r>
              <a:endParaRPr lang="es-CO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25425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39889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5"/>
          <p:cNvGrpSpPr/>
          <p:nvPr>
            <p:custDataLst>
              <p:tags r:id="rId3"/>
            </p:custDataLst>
          </p:nvPr>
        </p:nvGrpSpPr>
        <p:grpSpPr>
          <a:xfrm>
            <a:off x="1984375" y="3785463"/>
            <a:ext cx="4047172" cy="604266"/>
            <a:chOff x="1524000" y="2396756"/>
            <a:chExt cx="4571999" cy="878958"/>
          </a:xfrm>
        </p:grpSpPr>
        <p:sp>
          <p:nvSpPr>
            <p:cNvPr id="25" name="Oval 3"/>
            <p:cNvSpPr/>
            <p:nvPr>
              <p:custDataLst>
                <p:tags r:id="rId4"/>
              </p:custDataLst>
            </p:nvPr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s-CO" alt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5</a:t>
              </a:r>
              <a:endParaRPr lang="es-CO" altLang="en-US" sz="3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7"/>
            <p:cNvSpPr/>
            <p:nvPr>
              <p:custDataLst>
                <p:tags r:id="rId5"/>
              </p:custDataLst>
            </p:nvPr>
          </p:nvSpPr>
          <p:spPr>
            <a:xfrm>
              <a:off x="2482077" y="2498028"/>
              <a:ext cx="3613922" cy="66965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La interfaz debe ser intuitiva y responsiva (m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ó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vil y web).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5"/>
          <p:cNvGrpSpPr/>
          <p:nvPr>
            <p:custDataLst>
              <p:tags r:id="rId6"/>
            </p:custDataLst>
          </p:nvPr>
        </p:nvGrpSpPr>
        <p:grpSpPr>
          <a:xfrm>
            <a:off x="1983740" y="1715770"/>
            <a:ext cx="8072755" cy="1648460"/>
            <a:chOff x="1524000" y="2396756"/>
            <a:chExt cx="9143999" cy="2567208"/>
          </a:xfrm>
        </p:grpSpPr>
        <p:sp>
          <p:nvSpPr>
            <p:cNvPr id="34" name="Oval 3"/>
            <p:cNvSpPr/>
            <p:nvPr>
              <p:custDataLst>
                <p:tags r:id="rId7"/>
              </p:custDataLst>
            </p:nvPr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altLang="en-US" sz="3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s-CO" alt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8"/>
              </p:custDataLst>
            </p:nvPr>
          </p:nvSpPr>
          <p:spPr>
            <a:xfrm>
              <a:off x="2470599" y="2500799"/>
              <a:ext cx="3613922" cy="71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La app debe cargar el men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ú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de un restaurante.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Oval 10"/>
            <p:cNvSpPr/>
            <p:nvPr>
              <p:custDataLst>
                <p:tags r:id="rId9"/>
              </p:custDataLst>
            </p:nvPr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Rectangle 11"/>
            <p:cNvSpPr/>
            <p:nvPr>
              <p:custDataLst>
                <p:tags r:id="rId10"/>
              </p:custDataLst>
            </p:nvPr>
          </p:nvSpPr>
          <p:spPr>
            <a:xfrm>
              <a:off x="7054077" y="2501130"/>
              <a:ext cx="3613922" cy="71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La plataforma debe estar disponible 99% del tiempo.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Oval 12"/>
            <p:cNvSpPr/>
            <p:nvPr>
              <p:custDataLst>
                <p:tags r:id="rId11"/>
              </p:custDataLst>
            </p:nvPr>
          </p:nvSpPr>
          <p:spPr>
            <a:xfrm>
              <a:off x="1524000" y="4078209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Rectangle 13"/>
            <p:cNvSpPr/>
            <p:nvPr>
              <p:custDataLst>
                <p:tags r:id="rId12"/>
              </p:custDataLst>
            </p:nvPr>
          </p:nvSpPr>
          <p:spPr>
            <a:xfrm>
              <a:off x="2469882" y="4085267"/>
              <a:ext cx="3613922" cy="71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La informaci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ó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n personal se almacenar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en forma cifrada.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Oval 14"/>
            <p:cNvSpPr/>
            <p:nvPr>
              <p:custDataLst>
                <p:tags r:id="rId13"/>
              </p:custDataLst>
            </p:nvPr>
          </p:nvSpPr>
          <p:spPr>
            <a:xfrm>
              <a:off x="6095999" y="408500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Rectangle 15"/>
            <p:cNvSpPr/>
            <p:nvPr>
              <p:custDataLst>
                <p:tags r:id="rId14"/>
              </p:custDataLst>
            </p:nvPr>
          </p:nvSpPr>
          <p:spPr>
            <a:xfrm>
              <a:off x="7054076" y="4189972"/>
              <a:ext cx="3613922" cy="71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El sistema debe ser escalable para manejar m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 de 10,000 usuarios simult</a:t>
              </a:r>
              <a:r>
                <a:rPr lang="en-US" alt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á</a:t>
              </a:r>
              <a:r>
                <a:rPr lang="en-US" altLang="es-E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neos.</a:t>
              </a:r>
              <a:endParaRPr lang="en-US" altLang="es-E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6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7" r="19757"/>
          <a:stretch>
            <a:fillRect/>
          </a:stretch>
        </p:blipFill>
        <p:spPr>
          <a:xfrm>
            <a:off x="7021830" y="0"/>
            <a:ext cx="5170170" cy="68573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2" name="TextBox 1"/>
          <p:cNvSpPr txBox="1"/>
          <p:nvPr/>
        </p:nvSpPr>
        <p:spPr>
          <a:xfrm>
            <a:off x="3717608" y="616683"/>
            <a:ext cx="47567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Historias de</a:t>
            </a:r>
            <a:r>
              <a:rPr 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Usuario</a:t>
            </a:r>
            <a:endParaRPr lang="es-CO" altLang="en-US" sz="400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0210" y="1788795"/>
            <a:ext cx="634174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HU1: Como usuario, quiero registrarme f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cilmente para empezar a pedir comida.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HU2: Como usuario, quiero buscar restaurantes por categor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í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 para encontrar mi comida favorita.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HU3: Como usuario, quiero ver el estado de mi pedido para saber cu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ndo llegar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HU4: Como restaurante, quiero recibir los pedidos autom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ticamente para procesarlos r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á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pido.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HU5: Como repartidor, quiero recibir alertas de nuevos pedidos para decidir si aceptarlos.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HU6: Como usuario, quiero recibir sugerencias personalizadas de comida para descubrir nuevos platos.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1009" y="680183"/>
            <a:ext cx="63099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Actores o </a:t>
            </a:r>
            <a:r>
              <a:rPr 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</a:t>
            </a:r>
            <a:r>
              <a: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ipos de Usuario</a:t>
            </a:r>
            <a:endParaRPr lang="en-US" sz="40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>
            <p:custDataLst>
              <p:tags r:id="rId2"/>
            </p:custDataLst>
          </p:nvPr>
        </p:nvSpPr>
        <p:spPr>
          <a:xfrm>
            <a:off x="1471621" y="4884352"/>
            <a:ext cx="19518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Cliente</a:t>
            </a:r>
            <a:endParaRPr lang="es-CO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3"/>
            </p:custDataLst>
          </p:nvPr>
        </p:nvSpPr>
        <p:spPr>
          <a:xfrm>
            <a:off x="3903926" y="4884352"/>
            <a:ext cx="19518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en-US" sz="2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Restaurante</a:t>
            </a:r>
            <a:endParaRPr lang="es-CO" altLang="en-US" sz="2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6336230" y="4884352"/>
            <a:ext cx="19518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Repartidor</a:t>
            </a:r>
            <a:endParaRPr lang="es-CO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>
            <p:custDataLst>
              <p:tags r:id="rId5"/>
            </p:custDataLst>
          </p:nvPr>
        </p:nvSpPr>
        <p:spPr>
          <a:xfrm>
            <a:off x="8526780" y="4884420"/>
            <a:ext cx="2193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Administrador</a:t>
            </a:r>
            <a:endParaRPr lang="es-CO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Marcador de posición de imagen 12"/>
          <p:cNvPicPr>
            <a:picLocks noChangeAspect="1"/>
          </p:cNvPicPr>
          <p:nvPr>
            <p:ph type="pic" sz="quarter" idx="10"/>
          </p:nvPr>
        </p:nvPicPr>
        <p:blipFill>
          <a:blip r:embed="rId6"/>
          <a:stretch>
            <a:fillRect/>
          </a:stretch>
        </p:blipFill>
        <p:spPr>
          <a:xfrm>
            <a:off x="1544320" y="2245995"/>
            <a:ext cx="1805940" cy="2512695"/>
          </a:xfrm>
          <a:prstGeom prst="rect">
            <a:avLst/>
          </a:prstGeom>
        </p:spPr>
      </p:pic>
      <p:pic>
        <p:nvPicPr>
          <p:cNvPr id="21" name="Marcador de posición de imagen 20"/>
          <p:cNvPicPr>
            <a:picLocks noChangeAspect="1"/>
          </p:cNvPicPr>
          <p:nvPr>
            <p:ph type="pic" sz="quarter" idx="11"/>
          </p:nvPr>
        </p:nvPicPr>
        <p:blipFill>
          <a:blip r:embed="rId7"/>
          <a:stretch>
            <a:fillRect/>
          </a:stretch>
        </p:blipFill>
        <p:spPr>
          <a:xfrm>
            <a:off x="3663950" y="2245360"/>
            <a:ext cx="2354580" cy="2513330"/>
          </a:xfrm>
          <a:prstGeom prst="rect">
            <a:avLst/>
          </a:prstGeom>
        </p:spPr>
      </p:pic>
      <p:pic>
        <p:nvPicPr>
          <p:cNvPr id="23" name="Marcador de posición de imagen 22"/>
          <p:cNvPicPr>
            <a:picLocks noChangeAspect="1"/>
          </p:cNvPicPr>
          <p:nvPr>
            <p:ph type="pic" sz="quarter" idx="12"/>
          </p:nvPr>
        </p:nvPicPr>
        <p:blipFill>
          <a:blip r:embed="rId8"/>
          <a:stretch>
            <a:fillRect/>
          </a:stretch>
        </p:blipFill>
        <p:spPr>
          <a:xfrm>
            <a:off x="6212840" y="2245360"/>
            <a:ext cx="2313940" cy="2513965"/>
          </a:xfrm>
          <a:prstGeom prst="rect">
            <a:avLst/>
          </a:prstGeom>
        </p:spPr>
      </p:pic>
      <p:pic>
        <p:nvPicPr>
          <p:cNvPr id="25" name="Marcador de posición de imagen 24"/>
          <p:cNvPicPr>
            <a:picLocks noChangeAspect="1"/>
          </p:cNvPicPr>
          <p:nvPr>
            <p:ph type="pic" sz="quarter" idx="13"/>
          </p:nvPr>
        </p:nvPicPr>
        <p:blipFill>
          <a:blip r:embed="rId9"/>
          <a:stretch>
            <a:fillRect/>
          </a:stretch>
        </p:blipFill>
        <p:spPr>
          <a:xfrm>
            <a:off x="8720455" y="2245995"/>
            <a:ext cx="2121535" cy="25126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2222"/>
          <a:stretch>
            <a:fillRect/>
          </a:stretch>
        </p:blipFill>
        <p:spPr>
          <a:xfrm>
            <a:off x="0" y="0"/>
            <a:ext cx="6096000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566511" y="425548"/>
            <a:ext cx="5334635" cy="1322070"/>
            <a:chOff x="952500" y="478713"/>
            <a:chExt cx="5334635" cy="1322070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478713"/>
              <a:ext cx="533463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alt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Sistemas externos</a:t>
              </a:r>
              <a:r>
                <a:rPr lang="en-US" sz="4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s-CO" altLang="en-US" sz="400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Involucrados</a:t>
              </a:r>
              <a:endPara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7824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66511" y="2194958"/>
            <a:ext cx="4101489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Pasarela de pagos (PayU, Stripe, PayPal).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s-CO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API de geolocalizaci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 (Google Maps).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s-CO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Servicio de mensajer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í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 push (Firebase Cloud Messaging).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s-CO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M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dulo de IA de recomendaciones.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just"/>
            <a:r>
              <a:rPr lang="es-CO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-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Plataforma de autenticaci</a:t>
            </a:r>
            <a:r>
              <a:rPr lang="en-US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 (OAuth Google)</a:t>
            </a:r>
            <a:endParaRPr lang="en-US" altLang="es-ES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849972" y="793749"/>
            <a:ext cx="1856232" cy="1856232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9876399" y="793749"/>
            <a:ext cx="1856232" cy="1856232"/>
          </a:xfr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853147" y="4315968"/>
            <a:ext cx="1856232" cy="1856232"/>
          </a:xfrm>
        </p:spPr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9881479" y="4315968"/>
            <a:ext cx="1856232" cy="1856232"/>
          </a:xfrm>
        </p:spPr>
      </p:pic>
      <p:sp>
        <p:nvSpPr>
          <p:cNvPr id="3" name="TextBox 2"/>
          <p:cNvSpPr txBox="1"/>
          <p:nvPr/>
        </p:nvSpPr>
        <p:spPr>
          <a:xfrm>
            <a:off x="4222442" y="616683"/>
            <a:ext cx="38525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Diagramas</a:t>
            </a:r>
            <a:r>
              <a:rPr 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UML</a:t>
            </a:r>
            <a:endParaRPr lang="en-US" sz="40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152323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75345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0267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125701" y="3427155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4695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69972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97306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20328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06371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29393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56727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7974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90478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1350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0834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63856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Imagen 2" descr="C:\Users\SOFT-LAB05\Downloads\WhatsApp Image 2025-08-08 at 8.28.13 PM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4765" y="1767205"/>
            <a:ext cx="2545080" cy="421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1" descr="C:\Users\SOFT-LAB05\Downloads\WhatsApp Image 2025-08-08 at 8.28.13 PM (1)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7655" y="1767205"/>
            <a:ext cx="2574925" cy="4215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183736" y="436343"/>
            <a:ext cx="3035300" cy="810832"/>
            <a:chOff x="952500" y="669848"/>
            <a:chExt cx="3035300" cy="81083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303530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alt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Flujo de</a:t>
              </a:r>
              <a:r>
                <a:rPr lang="en-US" sz="4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s-CO" altLang="en-US" sz="400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Uso</a:t>
              </a:r>
              <a:endParaRPr lang="es-CO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46239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Oval 13"/>
          <p:cNvSpPr/>
          <p:nvPr>
            <p:custDataLst>
              <p:tags r:id="rId2"/>
            </p:custDataLst>
          </p:nvPr>
        </p:nvSpPr>
        <p:spPr>
          <a:xfrm>
            <a:off x="6127747" y="1482598"/>
            <a:ext cx="395202" cy="434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3"/>
            </p:custDataLst>
          </p:nvPr>
        </p:nvSpPr>
        <p:spPr>
          <a:xfrm>
            <a:off x="6562691" y="1552307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Usuario abre la app e inicia sesi</a:t>
            </a:r>
            <a:r>
              <a:rPr lang="en-US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>
            <p:custDataLst>
              <p:tags r:id="rId4"/>
            </p:custDataLst>
          </p:nvPr>
        </p:nvSpPr>
        <p:spPr>
          <a:xfrm>
            <a:off x="6127747" y="2119600"/>
            <a:ext cx="395202" cy="434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5"/>
            </p:custDataLst>
          </p:nvPr>
        </p:nvSpPr>
        <p:spPr>
          <a:xfrm>
            <a:off x="6522686" y="2204550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Selecciona modo normal o ecol</a:t>
            </a:r>
            <a:r>
              <a:rPr lang="en-US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ó</a:t>
            </a:r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gico.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Oval 21"/>
          <p:cNvSpPr/>
          <p:nvPr>
            <p:custDataLst>
              <p:tags r:id="rId6"/>
            </p:custDataLst>
          </p:nvPr>
        </p:nvSpPr>
        <p:spPr>
          <a:xfrm>
            <a:off x="6127747" y="2811678"/>
            <a:ext cx="395202" cy="434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>
            <p:custDataLst>
              <p:tags r:id="rId7"/>
            </p:custDataLst>
          </p:nvPr>
        </p:nvSpPr>
        <p:spPr>
          <a:xfrm>
            <a:off x="6522686" y="2890912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Busca restaurante y selecciona productos.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Oval 24"/>
          <p:cNvSpPr/>
          <p:nvPr>
            <p:custDataLst>
              <p:tags r:id="rId8"/>
            </p:custDataLst>
          </p:nvPr>
        </p:nvSpPr>
        <p:spPr>
          <a:xfrm>
            <a:off x="6127747" y="3530069"/>
            <a:ext cx="395202" cy="434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endParaRPr 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>
            <p:custDataLst>
              <p:tags r:id="rId9"/>
            </p:custDataLst>
          </p:nvPr>
        </p:nvSpPr>
        <p:spPr>
          <a:xfrm>
            <a:off x="6522686" y="3648039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Realiza pago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  <p:sp>
        <p:nvSpPr>
          <p:cNvPr id="15" name="Oval 13"/>
          <p:cNvSpPr/>
          <p:nvPr>
            <p:custDataLst>
              <p:tags r:id="rId11"/>
            </p:custDataLst>
          </p:nvPr>
        </p:nvSpPr>
        <p:spPr>
          <a:xfrm>
            <a:off x="6127747" y="4229608"/>
            <a:ext cx="395202" cy="434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CO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5</a:t>
            </a:r>
            <a:endParaRPr lang="es-CO" alt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25"/>
          <p:cNvSpPr txBox="1"/>
          <p:nvPr>
            <p:custDataLst>
              <p:tags r:id="rId12"/>
            </p:custDataLst>
          </p:nvPr>
        </p:nvSpPr>
        <p:spPr>
          <a:xfrm>
            <a:off x="6522686" y="4332569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Pedido se env</a:t>
            </a:r>
            <a:r>
              <a:rPr lang="en-US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í</a:t>
            </a:r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 al restaurante.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Oval 24"/>
          <p:cNvSpPr/>
          <p:nvPr>
            <p:custDataLst>
              <p:tags r:id="rId13"/>
            </p:custDataLst>
          </p:nvPr>
        </p:nvSpPr>
        <p:spPr>
          <a:xfrm>
            <a:off x="6127747" y="4917544"/>
            <a:ext cx="395202" cy="434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CO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6</a:t>
            </a:r>
            <a:endParaRPr lang="es-CO" alt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25"/>
          <p:cNvSpPr txBox="1"/>
          <p:nvPr>
            <p:custDataLst>
              <p:tags r:id="rId14"/>
            </p:custDataLst>
          </p:nvPr>
        </p:nvSpPr>
        <p:spPr>
          <a:xfrm>
            <a:off x="6522686" y="5017099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Repartidor acepta y recoge el pedido..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Oval 13"/>
          <p:cNvSpPr/>
          <p:nvPr>
            <p:custDataLst>
              <p:tags r:id="rId15"/>
            </p:custDataLst>
          </p:nvPr>
        </p:nvSpPr>
        <p:spPr>
          <a:xfrm>
            <a:off x="6127747" y="5574538"/>
            <a:ext cx="395202" cy="43494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CO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7</a:t>
            </a:r>
            <a:endParaRPr lang="es-CO" alt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25"/>
          <p:cNvSpPr txBox="1"/>
          <p:nvPr>
            <p:custDataLst>
              <p:tags r:id="rId16"/>
            </p:custDataLst>
          </p:nvPr>
        </p:nvSpPr>
        <p:spPr>
          <a:xfrm>
            <a:off x="6562691" y="5654004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Usuario rastrea entrega en mapa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Oval 24"/>
          <p:cNvSpPr/>
          <p:nvPr>
            <p:custDataLst>
              <p:tags r:id="rId17"/>
            </p:custDataLst>
          </p:nvPr>
        </p:nvSpPr>
        <p:spPr>
          <a:xfrm>
            <a:off x="6127747" y="6305019"/>
            <a:ext cx="395202" cy="43494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CO" altLang="en-US" sz="20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8</a:t>
            </a:r>
            <a:endParaRPr lang="es-CO" altLang="en-US" sz="20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25"/>
          <p:cNvSpPr txBox="1"/>
          <p:nvPr>
            <p:custDataLst>
              <p:tags r:id="rId18"/>
            </p:custDataLst>
          </p:nvPr>
        </p:nvSpPr>
        <p:spPr>
          <a:xfrm>
            <a:off x="6522686" y="6386159"/>
            <a:ext cx="359675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s-E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Usuario recibe comida y califica.</a:t>
            </a:r>
            <a:endParaRPr lang="en-US" altLang="es-ES" sz="12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0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1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2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3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4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5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6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7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8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19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0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1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2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3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4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5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6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7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8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29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3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30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31.xml><?xml version="1.0" encoding="utf-8"?>
<p:tagLst xmlns:p="http://schemas.openxmlformats.org/presentationml/2006/main">
  <p:tag name="KSO_WM_DIAGRAM_VIRTUALLY_FRAME" val="{&quot;height&quot;:91.96157480314955,&quot;left&quot;:115.8756692913386,&quot;top&quot;:384.5946456692913,&quot;width&quot;:728.2485039370079}"/>
</p:tagLst>
</file>

<file path=ppt/tags/tag32.xml><?xml version="1.0" encoding="utf-8"?>
<p:tagLst xmlns:p="http://schemas.openxmlformats.org/presentationml/2006/main">
  <p:tag name="KSO_WM_DIAGRAM_VIRTUALLY_FRAME" val="{&quot;height&quot;:94.4,&quot;left&quot;:115.8756692913386,&quot;top&quot;:384.59464566929125,&quot;width&quot;:728.2743307086614}"/>
</p:tagLst>
</file>

<file path=ppt/tags/tag33.xml><?xml version="1.0" encoding="utf-8"?>
<p:tagLst xmlns:p="http://schemas.openxmlformats.org/presentationml/2006/main">
  <p:tag name="KSO_WM_DIAGRAM_VIRTUALLY_FRAME" val="{&quot;height&quot;:94.4,&quot;left&quot;:115.8756692913386,&quot;top&quot;:384.59464566929125,&quot;width&quot;:728.2743307086614}"/>
</p:tagLst>
</file>

<file path=ppt/tags/tag34.xml><?xml version="1.0" encoding="utf-8"?>
<p:tagLst xmlns:p="http://schemas.openxmlformats.org/presentationml/2006/main">
  <p:tag name="KSO_WM_DIAGRAM_VIRTUALLY_FRAME" val="{&quot;height&quot;:94.4,&quot;left&quot;:115.8756692913386,&quot;top&quot;:384.59464566929125,&quot;width&quot;:728.2743307086614}"/>
</p:tagLst>
</file>

<file path=ppt/tags/tag35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36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37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38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39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40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1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2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3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4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5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6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7.xml><?xml version="1.0" encoding="utf-8"?>
<p:tagLst xmlns:p="http://schemas.openxmlformats.org/presentationml/2006/main">
  <p:tag name="KSO_WM_DIAGRAM_VIRTUALLY_FRAME" val="{&quot;height&quot;:357.5086614173228,&quot;left&quot;:482.49976377952754,&quot;top&quot;:115.67889763779526,&quot;width&quot;:419.25023622047246}"/>
</p:tagLst>
</file>

<file path=ppt/tags/tag48.xml><?xml version="1.0" encoding="utf-8"?>
<p:tagLst xmlns:p="http://schemas.openxmlformats.org/presentationml/2006/main">
  <p:tag name="KSO_WM_DIAGRAM_VIRTUALLY_FRAME" val="{&quot;height&quot;:259.1086614173228,&quot;left&quot;:481.69976377952753,&quot;top&quot;:124.02889763779527,&quot;width&quot;:419.25023622047246}"/>
</p:tagLst>
</file>

<file path=ppt/tags/tag49.xml><?xml version="1.0" encoding="utf-8"?>
<p:tagLst xmlns:p="http://schemas.openxmlformats.org/presentationml/2006/main">
  <p:tag name="KSO_WM_DIAGRAM_VIRTUALLY_FRAME" val="{&quot;height&quot;:357.5086614173228,&quot;left&quot;:481.69976377952753,&quot;top&quot;:124.02889763779527,&quot;width&quot;:419.25023622047246}"/>
</p:tagLst>
</file>

<file path=ppt/tags/tag5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50.xml><?xml version="1.0" encoding="utf-8"?>
<p:tagLst xmlns:p="http://schemas.openxmlformats.org/presentationml/2006/main">
  <p:tag name="KSO_WM_DIAGRAM_VIRTUALLY_FRAME" val="{&quot;height&quot;:259.1086614173228,&quot;left&quot;:481.69976377952753,&quot;top&quot;:124.02889763779527,&quot;width&quot;:419.25023622047246}"/>
</p:tagLst>
</file>

<file path=ppt/tags/tag51.xml><?xml version="1.0" encoding="utf-8"?>
<p:tagLst xmlns:p="http://schemas.openxmlformats.org/presentationml/2006/main">
  <p:tag name="KSO_WM_DIAGRAM_VIRTUALLY_FRAME" val="{&quot;height&quot;:387.2557480314961,&quot;left&quot;:478.72921259842514,&quot;top&quot;:111.5,&quot;width&quot;:265.52228346456695}"/>
</p:tagLst>
</file>

<file path=ppt/tags/tag52.xml><?xml version="1.0" encoding="utf-8"?>
<p:tagLst xmlns:p="http://schemas.openxmlformats.org/presentationml/2006/main">
  <p:tag name="KSO_WM_DIAGRAM_VIRTUALLY_FRAME" val="{&quot;height&quot;:387.2557480314961,&quot;left&quot;:478.72921259842514,&quot;top&quot;:111.5,&quot;width&quot;:265.52228346456695}"/>
</p:tagLst>
</file>

<file path=ppt/tags/tag53.xml><?xml version="1.0" encoding="utf-8"?>
<p:tagLst xmlns:p="http://schemas.openxmlformats.org/presentationml/2006/main">
  <p:tag name="KSO_WM_DIAGRAM_VIRTUALLY_FRAME" val="{&quot;height&quot;:387.2557480314961,&quot;left&quot;:478.72921259842514,&quot;top&quot;:111.5,&quot;width&quot;:265.52228346456695}"/>
</p:tagLst>
</file>

<file path=ppt/tags/tag54.xml><?xml version="1.0" encoding="utf-8"?>
<p:tagLst xmlns:p="http://schemas.openxmlformats.org/presentationml/2006/main">
  <p:tag name="KSO_WM_DIAGRAM_VIRTUALLY_FRAME" val="{&quot;height&quot;:387.2557480314961,&quot;left&quot;:478.72921259842514,&quot;top&quot;:111.5,&quot;width&quot;:265.52228346456695}"/>
</p:tagLst>
</file>

<file path=ppt/tags/tag55.xml><?xml version="1.0" encoding="utf-8"?>
<p:tagLst xmlns:p="http://schemas.openxmlformats.org/presentationml/2006/main">
  <p:tag name="KSO_WM_DIAGRAM_VIRTUALLY_FRAME" val="{&quot;height&quot;:387.2557480314961,&quot;left&quot;:478.72921259842514,&quot;top&quot;:111.5,&quot;width&quot;:265.52228346456695}"/>
</p:tagLst>
</file>

<file path=ppt/tags/tag6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7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8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ags/tag9.xml><?xml version="1.0" encoding="utf-8"?>
<p:tagLst xmlns:p="http://schemas.openxmlformats.org/presentationml/2006/main">
  <p:tag name="KSO_WM_DIAGRAM_VIRTUALLY_FRAME" val="{&quot;height&quot;:203.13307086614174,&quot;left&quot;:125.58141732283464,&quot;top&quot;:177,&quot;width&quot;:719.9999212598425}"/>
</p:tagLst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2879</Words>
  <Application>WPS Presentation</Application>
  <PresentationFormat>宽屏</PresentationFormat>
  <Paragraphs>195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Arial</vt:lpstr>
      <vt:lpstr>SimSun</vt:lpstr>
      <vt:lpstr>Wingdings</vt:lpstr>
      <vt:lpstr>Microsoft YaHei</vt:lpstr>
      <vt:lpstr>Open Sans</vt:lpstr>
      <vt:lpstr>Segoe Print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sebastian molina</cp:lastModifiedBy>
  <cp:revision>552</cp:revision>
  <dcterms:created xsi:type="dcterms:W3CDTF">2014-09-06T13:04:00Z</dcterms:created>
  <dcterms:modified xsi:type="dcterms:W3CDTF">2025-08-15T23:58:30Z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3082-12.2.0.21931</vt:lpwstr>
  </property>
  <property fmtid="{D5CDD505-2E9C-101B-9397-08002B2CF9AE}" pid="3" name="ICV">
    <vt:lpwstr>95630813C678452F9C7057CD88528F13_13</vt:lpwstr>
  </property>
</Properties>
</file>